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107e3432b4feca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107e3432b4feca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2c3f09c3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2c3f09c3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2c3f09c3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2c3f09c3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2e6a455b1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2e6a455b1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2c3f09c3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2c3f09c3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2e6a455b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2e6a455b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2e6a455b1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2e6a455b1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cbbc48f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cbbc48f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cbbc48f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cbbc48f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2c3f09c36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2c3f09c36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2c3f09c3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2c3f09c3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2c3f09c36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2c3f09c36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5107e3432b4feca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107e3432b4feca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107e3432b4feca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107e3432b4feca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cbbc48f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cbbc48f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2faac178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2faac178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2faac17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2faac17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2c3f09c3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2c3f09c3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2c3f09c3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2c3f09c36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ata.cityofchicago.org/Public-Safety/Crimes-2001-to-Present/ijzp-q8t2/data" TargetMode="External"/><Relationship Id="rId4" Type="http://schemas.openxmlformats.org/officeDocument/2006/relationships/hyperlink" Target="https://data.cityofchicago.org/widgets/cjg8-dbka" TargetMode="External"/><Relationship Id="rId5" Type="http://schemas.openxmlformats.org/officeDocument/2006/relationships/hyperlink" Target="https://data.cityofchicago.org/Health-Human-Services/Chicago-Department-of-Public-Health-Clinic-Locatio/kcki-hnch" TargetMode="External"/><Relationship Id="rId6" Type="http://schemas.openxmlformats.org/officeDocument/2006/relationships/hyperlink" Target="https://www.chicagomag.com/Chicago-Magazine/April-2006/The-Geography-of-Money/" TargetMode="External"/><Relationship Id="rId7" Type="http://schemas.openxmlformats.org/officeDocument/2006/relationships/hyperlink" Target="https://data.cityofchicago.org/Facilities-Geographic-Boundaries/Boundaries-Community-Areas-current-/cauq-8yn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433625" y="76200"/>
            <a:ext cx="8366700" cy="1522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en" sz="2780">
                <a:solidFill>
                  <a:srgbClr val="E69138"/>
                </a:solidFill>
                <a:latin typeface="Georgia"/>
                <a:ea typeface="Georgia"/>
                <a:cs typeface="Georgia"/>
                <a:sym typeface="Georgia"/>
              </a:rPr>
              <a:t>Project 1: </a:t>
            </a:r>
            <a:r>
              <a:rPr lang="en" sz="2780">
                <a:solidFill>
                  <a:srgbClr val="E69138"/>
                </a:solidFill>
                <a:latin typeface="Georgia"/>
                <a:ea typeface="Georgia"/>
                <a:cs typeface="Georgia"/>
                <a:sym typeface="Georgia"/>
              </a:rPr>
              <a:t>An analysis of crime in Chicago</a:t>
            </a:r>
            <a:r>
              <a:rPr lang="en" sz="2780">
                <a:solidFill>
                  <a:srgbClr val="E69138"/>
                </a:solidFill>
                <a:latin typeface="Georgia"/>
                <a:ea typeface="Georgia"/>
                <a:cs typeface="Georgia"/>
                <a:sym typeface="Georgia"/>
              </a:rPr>
              <a:t> in</a:t>
            </a:r>
            <a:r>
              <a:rPr lang="en" sz="2780">
                <a:solidFill>
                  <a:srgbClr val="E69138"/>
                </a:solidFill>
                <a:latin typeface="Georgia"/>
                <a:ea typeface="Georgia"/>
                <a:cs typeface="Georgia"/>
                <a:sym typeface="Georgia"/>
              </a:rPr>
              <a:t> comparison to </a:t>
            </a:r>
            <a:r>
              <a:rPr lang="en" sz="2780">
                <a:solidFill>
                  <a:srgbClr val="E69138"/>
                </a:solidFill>
                <a:latin typeface="Georgia"/>
                <a:ea typeface="Georgia"/>
                <a:cs typeface="Georgia"/>
                <a:sym typeface="Georgia"/>
              </a:rPr>
              <a:t>income and </a:t>
            </a:r>
            <a:r>
              <a:rPr lang="en" sz="2780">
                <a:solidFill>
                  <a:srgbClr val="E69138"/>
                </a:solidFill>
                <a:latin typeface="Georgia"/>
                <a:ea typeface="Georgia"/>
                <a:cs typeface="Georgia"/>
                <a:sym typeface="Georgia"/>
              </a:rPr>
              <a:t>access to public healthcare facilities</a:t>
            </a:r>
            <a:endParaRPr sz="2780">
              <a:solidFill>
                <a:srgbClr val="E69138"/>
              </a:solidFill>
              <a:latin typeface="Georgia"/>
              <a:ea typeface="Georgia"/>
              <a:cs typeface="Georgia"/>
              <a:sym typeface="Georgia"/>
            </a:endParaRPr>
          </a:p>
        </p:txBody>
      </p:sp>
      <p:sp>
        <p:nvSpPr>
          <p:cNvPr id="87" name="Google Shape;87;p13"/>
          <p:cNvSpPr txBox="1"/>
          <p:nvPr>
            <p:ph idx="4294967295" type="subTitle"/>
          </p:nvPr>
        </p:nvSpPr>
        <p:spPr>
          <a:xfrm>
            <a:off x="433625" y="443127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783F04"/>
                </a:solidFill>
                <a:latin typeface="Georgia"/>
                <a:ea typeface="Georgia"/>
                <a:cs typeface="Georgia"/>
                <a:sym typeface="Georgia"/>
              </a:rPr>
              <a:t>Presented by Ben Belczak, Molly Delehant, Joseph DeVito, Matthew Hill, and Maryam Shaaban</a:t>
            </a:r>
            <a:endParaRPr sz="1500">
              <a:solidFill>
                <a:srgbClr val="783F04"/>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147150" y="640025"/>
            <a:ext cx="8811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Choropleth Map: Crime by community area vs. clinic locations</a:t>
            </a:r>
            <a:endParaRPr sz="2040"/>
          </a:p>
        </p:txBody>
      </p:sp>
      <p:pic>
        <p:nvPicPr>
          <p:cNvPr id="157" name="Google Shape;157;p22"/>
          <p:cNvPicPr preferRelativeResize="0"/>
          <p:nvPr/>
        </p:nvPicPr>
        <p:blipFill>
          <a:blip r:embed="rId3">
            <a:alphaModFix/>
          </a:blip>
          <a:stretch>
            <a:fillRect/>
          </a:stretch>
        </p:blipFill>
        <p:spPr>
          <a:xfrm>
            <a:off x="1511950" y="1370162"/>
            <a:ext cx="6120099" cy="367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190275" y="585400"/>
            <a:ext cx="8660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40"/>
              <a:t>Choropleth Map: Income by community area vs. clinic locations</a:t>
            </a:r>
            <a:endParaRPr sz="2140"/>
          </a:p>
          <a:p>
            <a:pPr indent="0" lvl="0" marL="0" rtl="0" algn="l">
              <a:spcBef>
                <a:spcPts val="0"/>
              </a:spcBef>
              <a:spcAft>
                <a:spcPts val="0"/>
              </a:spcAft>
              <a:buSzPts val="990"/>
              <a:buNone/>
            </a:pPr>
            <a:r>
              <a:t/>
            </a:r>
            <a:endParaRPr sz="2340"/>
          </a:p>
        </p:txBody>
      </p:sp>
      <p:pic>
        <p:nvPicPr>
          <p:cNvPr id="163" name="Google Shape;163;p23"/>
          <p:cNvPicPr preferRelativeResize="0"/>
          <p:nvPr/>
        </p:nvPicPr>
        <p:blipFill>
          <a:blip r:embed="rId3">
            <a:alphaModFix/>
          </a:blip>
          <a:stretch>
            <a:fillRect/>
          </a:stretch>
        </p:blipFill>
        <p:spPr>
          <a:xfrm>
            <a:off x="1540124" y="1387113"/>
            <a:ext cx="6063748" cy="3644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729450" y="13184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 Plot: </a:t>
            </a:r>
            <a:endParaRPr/>
          </a:p>
          <a:p>
            <a:pPr indent="0" lvl="0" marL="0" rtl="0" algn="l">
              <a:spcBef>
                <a:spcPts val="0"/>
              </a:spcBef>
              <a:spcAft>
                <a:spcPts val="0"/>
              </a:spcAft>
              <a:buNone/>
            </a:pPr>
            <a:r>
              <a:rPr lang="en"/>
              <a:t>Total Arrests V.S</a:t>
            </a:r>
            <a:endParaRPr/>
          </a:p>
          <a:p>
            <a:pPr indent="0" lvl="0" marL="0" rtl="0" algn="l">
              <a:spcBef>
                <a:spcPts val="0"/>
              </a:spcBef>
              <a:spcAft>
                <a:spcPts val="0"/>
              </a:spcAft>
              <a:buNone/>
            </a:pPr>
            <a:r>
              <a:rPr lang="en"/>
              <a:t>Median Income </a:t>
            </a:r>
            <a:endParaRPr b="0">
              <a:solidFill>
                <a:srgbClr val="000000"/>
              </a:solidFill>
            </a:endParaRPr>
          </a:p>
        </p:txBody>
      </p:sp>
      <p:sp>
        <p:nvSpPr>
          <p:cNvPr id="169" name="Google Shape;169;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lnSpc>
                <a:spcPct val="100000"/>
              </a:lnSpc>
              <a:spcBef>
                <a:spcPts val="1200"/>
              </a:spcBef>
              <a:spcAft>
                <a:spcPts val="0"/>
              </a:spcAft>
              <a:buNone/>
            </a:pPr>
            <a:r>
              <a:rPr b="1" lang="en" sz="2600">
                <a:solidFill>
                  <a:schemeClr val="dk2"/>
                </a:solidFill>
                <a:latin typeface="Raleway"/>
                <a:ea typeface="Raleway"/>
                <a:cs typeface="Raleway"/>
                <a:sym typeface="Raleway"/>
              </a:rPr>
              <a:t>r_value = -0.07958</a:t>
            </a:r>
            <a:endParaRPr b="1" sz="26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b="1" lang="en" sz="2600">
                <a:solidFill>
                  <a:schemeClr val="dk2"/>
                </a:solidFill>
                <a:latin typeface="Raleway"/>
                <a:ea typeface="Raleway"/>
                <a:cs typeface="Raleway"/>
                <a:sym typeface="Raleway"/>
              </a:rPr>
              <a:t>p_value = 0.49729</a:t>
            </a:r>
            <a:endParaRPr b="1" sz="2600">
              <a:solidFill>
                <a:schemeClr val="dk2"/>
              </a:solidFill>
              <a:latin typeface="Raleway"/>
              <a:ea typeface="Raleway"/>
              <a:cs typeface="Raleway"/>
              <a:sym typeface="Raleway"/>
            </a:endParaRPr>
          </a:p>
        </p:txBody>
      </p:sp>
      <p:pic>
        <p:nvPicPr>
          <p:cNvPr id="170" name="Google Shape;170;p24"/>
          <p:cNvPicPr preferRelativeResize="0"/>
          <p:nvPr/>
        </p:nvPicPr>
        <p:blipFill>
          <a:blip r:embed="rId3">
            <a:alphaModFix/>
          </a:blip>
          <a:stretch>
            <a:fillRect/>
          </a:stretch>
        </p:blipFill>
        <p:spPr>
          <a:xfrm>
            <a:off x="3894050" y="556525"/>
            <a:ext cx="5249951" cy="4326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9450" y="788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40"/>
              <a:t>Chicago Median Household Income had an effect on </a:t>
            </a:r>
            <a:r>
              <a:rPr lang="en" sz="2200"/>
              <a:t>Assault and  Robbery but no effect on </a:t>
            </a:r>
            <a:r>
              <a:rPr lang="en" sz="2200"/>
              <a:t>Deceptive</a:t>
            </a:r>
            <a:r>
              <a:rPr lang="en" sz="2200"/>
              <a:t> Practices</a:t>
            </a:r>
            <a:endParaRPr sz="2200"/>
          </a:p>
        </p:txBody>
      </p:sp>
      <p:sp>
        <p:nvSpPr>
          <p:cNvPr id="176" name="Google Shape;176;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25"/>
          <p:cNvPicPr preferRelativeResize="0"/>
          <p:nvPr/>
        </p:nvPicPr>
        <p:blipFill>
          <a:blip r:embed="rId3">
            <a:alphaModFix/>
          </a:blip>
          <a:stretch>
            <a:fillRect/>
          </a:stretch>
        </p:blipFill>
        <p:spPr>
          <a:xfrm>
            <a:off x="62100" y="2097950"/>
            <a:ext cx="3201450" cy="2657550"/>
          </a:xfrm>
          <a:prstGeom prst="rect">
            <a:avLst/>
          </a:prstGeom>
          <a:noFill/>
          <a:ln>
            <a:noFill/>
          </a:ln>
        </p:spPr>
      </p:pic>
      <p:pic>
        <p:nvPicPr>
          <p:cNvPr id="178" name="Google Shape;178;p25"/>
          <p:cNvPicPr preferRelativeResize="0"/>
          <p:nvPr/>
        </p:nvPicPr>
        <p:blipFill>
          <a:blip r:embed="rId4">
            <a:alphaModFix/>
          </a:blip>
          <a:stretch>
            <a:fillRect/>
          </a:stretch>
        </p:blipFill>
        <p:spPr>
          <a:xfrm>
            <a:off x="3263562" y="2078875"/>
            <a:ext cx="2898950" cy="2695675"/>
          </a:xfrm>
          <a:prstGeom prst="rect">
            <a:avLst/>
          </a:prstGeom>
          <a:noFill/>
          <a:ln>
            <a:noFill/>
          </a:ln>
        </p:spPr>
      </p:pic>
      <p:pic>
        <p:nvPicPr>
          <p:cNvPr id="179" name="Google Shape;179;p25"/>
          <p:cNvPicPr preferRelativeResize="0"/>
          <p:nvPr/>
        </p:nvPicPr>
        <p:blipFill>
          <a:blip r:embed="rId5">
            <a:alphaModFix/>
          </a:blip>
          <a:stretch>
            <a:fillRect/>
          </a:stretch>
        </p:blipFill>
        <p:spPr>
          <a:xfrm>
            <a:off x="6162524" y="2149850"/>
            <a:ext cx="2968675" cy="2742175"/>
          </a:xfrm>
          <a:prstGeom prst="rect">
            <a:avLst/>
          </a:prstGeom>
          <a:noFill/>
          <a:ln>
            <a:noFill/>
          </a:ln>
        </p:spPr>
      </p:pic>
      <p:sp>
        <p:nvSpPr>
          <p:cNvPr id="180" name="Google Shape;180;p25"/>
          <p:cNvSpPr txBox="1"/>
          <p:nvPr/>
        </p:nvSpPr>
        <p:spPr>
          <a:xfrm>
            <a:off x="4312600" y="4774550"/>
            <a:ext cx="17301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F-statistics=4.2262,  p-Value=0.0020992</a:t>
            </a:r>
            <a:endParaRPr sz="600">
              <a:latin typeface="Lato"/>
              <a:ea typeface="Lato"/>
              <a:cs typeface="Lato"/>
              <a:sym typeface="Lato"/>
            </a:endParaRPr>
          </a:p>
        </p:txBody>
      </p:sp>
      <p:sp>
        <p:nvSpPr>
          <p:cNvPr id="181" name="Google Shape;181;p25"/>
          <p:cNvSpPr txBox="1"/>
          <p:nvPr/>
        </p:nvSpPr>
        <p:spPr>
          <a:xfrm>
            <a:off x="1140950" y="4713950"/>
            <a:ext cx="1944000" cy="2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F-statistic=1.7624,  p-Value=0.1323</a:t>
            </a:r>
            <a:endParaRPr sz="600">
              <a:latin typeface="Lato"/>
              <a:ea typeface="Lato"/>
              <a:cs typeface="Lato"/>
              <a:sym typeface="Lato"/>
            </a:endParaRPr>
          </a:p>
        </p:txBody>
      </p:sp>
      <p:sp>
        <p:nvSpPr>
          <p:cNvPr id="182" name="Google Shape;182;p25"/>
          <p:cNvSpPr txBox="1"/>
          <p:nvPr/>
        </p:nvSpPr>
        <p:spPr>
          <a:xfrm>
            <a:off x="7154100" y="4844325"/>
            <a:ext cx="18510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Lato"/>
                <a:ea typeface="Lato"/>
                <a:cs typeface="Lato"/>
                <a:sym typeface="Lato"/>
              </a:rPr>
              <a:t>F-statistic=3.4887, p-Value=0.0072</a:t>
            </a:r>
            <a:endParaRPr sz="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40"/>
              <a:t>Chicago Median Household Income had an effect on the average amount of narcotics-related crime in 2021</a:t>
            </a:r>
            <a:endParaRPr sz="2240"/>
          </a:p>
        </p:txBody>
      </p:sp>
      <p:sp>
        <p:nvSpPr>
          <p:cNvPr id="188" name="Google Shape;188;p26"/>
          <p:cNvSpPr txBox="1"/>
          <p:nvPr>
            <p:ph idx="1" type="body"/>
          </p:nvPr>
        </p:nvSpPr>
        <p:spPr>
          <a:xfrm>
            <a:off x="4654825" y="2213038"/>
            <a:ext cx="3136800" cy="226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F-Statistic: 3.087439879976972 </a:t>
            </a:r>
            <a:endParaRPr sz="1100">
              <a:solidFill>
                <a:srgbClr val="000000"/>
              </a:solidFill>
              <a:latin typeface="Raleway"/>
              <a:ea typeface="Raleway"/>
              <a:cs typeface="Raleway"/>
              <a:sym typeface="Raleway"/>
            </a:endParaRPr>
          </a:p>
          <a:p>
            <a:pPr indent="0" lvl="0" marL="0" rtl="0" algn="l">
              <a:spcBef>
                <a:spcPts val="1200"/>
              </a:spcBef>
              <a:spcAft>
                <a:spcPts val="1200"/>
              </a:spcAft>
              <a:buNone/>
            </a:pPr>
            <a:r>
              <a:rPr lang="en" sz="1100">
                <a:solidFill>
                  <a:srgbClr val="000000"/>
                </a:solidFill>
                <a:latin typeface="Raleway"/>
                <a:ea typeface="Raleway"/>
                <a:cs typeface="Raleway"/>
                <a:sym typeface="Raleway"/>
              </a:rPr>
              <a:t>p-Value: 0.014513067316189936</a:t>
            </a:r>
            <a:endParaRPr sz="1500">
              <a:solidFill>
                <a:srgbClr val="000000"/>
              </a:solidFill>
              <a:latin typeface="Raleway"/>
              <a:ea typeface="Raleway"/>
              <a:cs typeface="Raleway"/>
              <a:sym typeface="Raleway"/>
            </a:endParaRPr>
          </a:p>
        </p:txBody>
      </p:sp>
      <p:pic>
        <p:nvPicPr>
          <p:cNvPr id="189" name="Google Shape;189;p26"/>
          <p:cNvPicPr preferRelativeResize="0"/>
          <p:nvPr/>
        </p:nvPicPr>
        <p:blipFill>
          <a:blip r:embed="rId3">
            <a:alphaModFix/>
          </a:blip>
          <a:stretch>
            <a:fillRect/>
          </a:stretch>
        </p:blipFill>
        <p:spPr>
          <a:xfrm>
            <a:off x="729450" y="2213038"/>
            <a:ext cx="3925376" cy="248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Chicago Median Household Income had an effect on the average amount of homicide-related crime in 2021</a:t>
            </a:r>
            <a:endParaRPr sz="2200"/>
          </a:p>
        </p:txBody>
      </p:sp>
      <p:sp>
        <p:nvSpPr>
          <p:cNvPr id="195" name="Google Shape;195;p27"/>
          <p:cNvSpPr txBox="1"/>
          <p:nvPr>
            <p:ph idx="1" type="body"/>
          </p:nvPr>
        </p:nvSpPr>
        <p:spPr>
          <a:xfrm>
            <a:off x="4759100" y="2231425"/>
            <a:ext cx="3846300" cy="226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F-Statistic: 4.9897228091400665</a:t>
            </a:r>
            <a:endParaRPr sz="1100">
              <a:solidFill>
                <a:srgbClr val="000000"/>
              </a:solidFill>
              <a:latin typeface="Raleway"/>
              <a:ea typeface="Raleway"/>
              <a:cs typeface="Raleway"/>
              <a:sym typeface="Raleway"/>
            </a:endParaRPr>
          </a:p>
          <a:p>
            <a:pPr indent="0" lvl="0" marL="0" rtl="0" algn="l">
              <a:spcBef>
                <a:spcPts val="1200"/>
              </a:spcBef>
              <a:spcAft>
                <a:spcPts val="1200"/>
              </a:spcAft>
              <a:buNone/>
            </a:pPr>
            <a:r>
              <a:rPr lang="en" sz="1100">
                <a:solidFill>
                  <a:srgbClr val="000000"/>
                </a:solidFill>
                <a:latin typeface="Raleway"/>
                <a:ea typeface="Raleway"/>
                <a:cs typeface="Raleway"/>
                <a:sym typeface="Raleway"/>
              </a:rPr>
              <a:t>p-Value: 0.0006165607406226868</a:t>
            </a:r>
            <a:endParaRPr/>
          </a:p>
        </p:txBody>
      </p:sp>
      <p:pic>
        <p:nvPicPr>
          <p:cNvPr id="196" name="Google Shape;196;p27"/>
          <p:cNvPicPr preferRelativeResize="0"/>
          <p:nvPr/>
        </p:nvPicPr>
        <p:blipFill>
          <a:blip r:embed="rId3">
            <a:alphaModFix/>
          </a:blip>
          <a:stretch>
            <a:fillRect/>
          </a:stretch>
        </p:blipFill>
        <p:spPr>
          <a:xfrm>
            <a:off x="729450" y="2231425"/>
            <a:ext cx="4029650" cy="2504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40"/>
              <a:t>Choropleth</a:t>
            </a:r>
            <a:r>
              <a:rPr lang="en" sz="1840"/>
              <a:t> Maps representing the relationship between median household income and the number of arrests per community area</a:t>
            </a:r>
            <a:endParaRPr sz="1840"/>
          </a:p>
        </p:txBody>
      </p:sp>
      <p:sp>
        <p:nvSpPr>
          <p:cNvPr id="202" name="Google Shape;202;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28"/>
          <p:cNvPicPr preferRelativeResize="0"/>
          <p:nvPr/>
        </p:nvPicPr>
        <p:blipFill>
          <a:blip r:embed="rId3">
            <a:alphaModFix/>
          </a:blip>
          <a:stretch>
            <a:fillRect/>
          </a:stretch>
        </p:blipFill>
        <p:spPr>
          <a:xfrm>
            <a:off x="537750" y="2078875"/>
            <a:ext cx="4034251" cy="2261100"/>
          </a:xfrm>
          <a:prstGeom prst="rect">
            <a:avLst/>
          </a:prstGeom>
          <a:noFill/>
          <a:ln>
            <a:noFill/>
          </a:ln>
        </p:spPr>
      </p:pic>
      <p:pic>
        <p:nvPicPr>
          <p:cNvPr id="204" name="Google Shape;204;p28"/>
          <p:cNvPicPr preferRelativeResize="0"/>
          <p:nvPr/>
        </p:nvPicPr>
        <p:blipFill rotWithShape="1">
          <a:blip r:embed="rId4">
            <a:alphaModFix/>
          </a:blip>
          <a:srcRect b="0" l="20312" r="0" t="0"/>
          <a:stretch/>
        </p:blipFill>
        <p:spPr>
          <a:xfrm>
            <a:off x="4572000" y="2078875"/>
            <a:ext cx="4228401" cy="226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280950" y="529850"/>
            <a:ext cx="8644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Bar Graph: Number of Public Health Centers per Community Area</a:t>
            </a:r>
            <a:endParaRPr sz="1840"/>
          </a:p>
        </p:txBody>
      </p:sp>
      <p:pic>
        <p:nvPicPr>
          <p:cNvPr id="210" name="Google Shape;210;p29"/>
          <p:cNvPicPr preferRelativeResize="0"/>
          <p:nvPr/>
        </p:nvPicPr>
        <p:blipFill>
          <a:blip r:embed="rId3">
            <a:alphaModFix/>
          </a:blip>
          <a:stretch>
            <a:fillRect/>
          </a:stretch>
        </p:blipFill>
        <p:spPr>
          <a:xfrm>
            <a:off x="1890725" y="1151500"/>
            <a:ext cx="4290125" cy="378720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271150" y="465000"/>
            <a:ext cx="8492100" cy="72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40"/>
              <a:t>Scatterplot: Median Household Income per Community Area vs. Number of Public Health Centers per Community Area </a:t>
            </a:r>
            <a:endParaRPr sz="2040"/>
          </a:p>
        </p:txBody>
      </p:sp>
      <p:sp>
        <p:nvSpPr>
          <p:cNvPr id="216" name="Google Shape;216;p30"/>
          <p:cNvSpPr txBox="1"/>
          <p:nvPr>
            <p:ph idx="1" type="body"/>
          </p:nvPr>
        </p:nvSpPr>
        <p:spPr>
          <a:xfrm>
            <a:off x="5338000" y="2078875"/>
            <a:ext cx="3080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r-value = -0.38378044421926105</a:t>
            </a:r>
            <a:endParaRPr/>
          </a:p>
          <a:p>
            <a:pPr indent="0" lvl="0" marL="0" rtl="0" algn="l">
              <a:spcBef>
                <a:spcPts val="1200"/>
              </a:spcBef>
              <a:spcAft>
                <a:spcPts val="0"/>
              </a:spcAft>
              <a:buNone/>
            </a:pPr>
            <a:r>
              <a:rPr lang="en"/>
              <a:t>p-value = 0.0008029943949910598</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7" name="Google Shape;217;p30"/>
          <p:cNvPicPr preferRelativeResize="0"/>
          <p:nvPr/>
        </p:nvPicPr>
        <p:blipFill>
          <a:blip r:embed="rId3">
            <a:alphaModFix/>
          </a:blip>
          <a:stretch>
            <a:fillRect/>
          </a:stretch>
        </p:blipFill>
        <p:spPr>
          <a:xfrm>
            <a:off x="271150" y="1339900"/>
            <a:ext cx="4559851" cy="34023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223" name="Google Shape;223;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fail to reject the null hypothesis that there is no correlation between median household income and number of arrests in the year 2021, according to our data sets. However, when you breakdown arrests to specific kinds of crime a correlation does appear depending on the crime.</a:t>
            </a:r>
            <a:endParaRPr/>
          </a:p>
          <a:p>
            <a:pPr indent="-311150" lvl="0" marL="457200" rtl="0" algn="l">
              <a:spcBef>
                <a:spcPts val="0"/>
              </a:spcBef>
              <a:spcAft>
                <a:spcPts val="0"/>
              </a:spcAft>
              <a:buSzPts val="1300"/>
              <a:buChar char="●"/>
            </a:pPr>
            <a:r>
              <a:rPr lang="en"/>
              <a:t>We reject the null hypothesis that there is no correlation between the median household income of a community area and the number of public health centers in a community area. However, the correlation shows that there is a negative correlation between the median household income of a community area and the number of public health centers in the community areas.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93" name="Google Shape;93;p14"/>
          <p:cNvSpPr txBox="1"/>
          <p:nvPr>
            <p:ph idx="1" type="body"/>
          </p:nvPr>
        </p:nvSpPr>
        <p:spPr>
          <a:xfrm>
            <a:off x="729325" y="2002675"/>
            <a:ext cx="3774300" cy="106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Do areas with increased crime rates </a:t>
            </a:r>
            <a:r>
              <a:rPr lang="en"/>
              <a:t>experience</a:t>
            </a:r>
            <a:r>
              <a:rPr lang="en"/>
              <a:t> restricted access to public healthcare </a:t>
            </a:r>
            <a:r>
              <a:rPr lang="en"/>
              <a:t>facilities</a:t>
            </a:r>
            <a:r>
              <a:rPr lang="en"/>
              <a:t>?</a:t>
            </a:r>
            <a:endParaRPr/>
          </a:p>
        </p:txBody>
      </p:sp>
      <p:sp>
        <p:nvSpPr>
          <p:cNvPr id="94" name="Google Shape;94;p14"/>
          <p:cNvSpPr txBox="1"/>
          <p:nvPr>
            <p:ph idx="2" type="body"/>
          </p:nvPr>
        </p:nvSpPr>
        <p:spPr>
          <a:xfrm>
            <a:off x="4643600" y="2002675"/>
            <a:ext cx="3774300" cy="106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Do areas with lower MHI (Median Household Income) experience restricted access to public healthcare facilities?</a:t>
            </a:r>
            <a:endParaRPr/>
          </a:p>
        </p:txBody>
      </p:sp>
      <p:sp>
        <p:nvSpPr>
          <p:cNvPr id="95" name="Google Shape;95;p14"/>
          <p:cNvSpPr txBox="1"/>
          <p:nvPr>
            <p:ph idx="1" type="body"/>
          </p:nvPr>
        </p:nvSpPr>
        <p:spPr>
          <a:xfrm>
            <a:off x="2470300" y="3282600"/>
            <a:ext cx="3774300" cy="106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Are areas with higher arrest rates linked to MHI (Median Household Income)?</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229" name="Google Shape;229;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Relying on Census-sourced data--Could be more up-to-date and current</a:t>
            </a:r>
            <a:endParaRPr/>
          </a:p>
          <a:p>
            <a:pPr indent="-311150" lvl="0" marL="457200" rtl="0" algn="l">
              <a:spcBef>
                <a:spcPts val="0"/>
              </a:spcBef>
              <a:spcAft>
                <a:spcPts val="0"/>
              </a:spcAft>
              <a:buSzPts val="1300"/>
              <a:buChar char="●"/>
            </a:pPr>
            <a:r>
              <a:rPr lang="en"/>
              <a:t>Facility and clinic location data are from 2019 and 2017 respectively-- While this is not too out-of -date, there could be new locations not accounted for or closures in existing locations that we are unaware of.</a:t>
            </a:r>
            <a:endParaRPr/>
          </a:p>
          <a:p>
            <a:pPr indent="-311150" lvl="0" marL="457200" rtl="0" algn="l">
              <a:spcBef>
                <a:spcPts val="0"/>
              </a:spcBef>
              <a:spcAft>
                <a:spcPts val="0"/>
              </a:spcAft>
              <a:buSzPts val="1300"/>
              <a:buChar char="●"/>
            </a:pPr>
            <a:r>
              <a:rPr lang="en"/>
              <a:t>In </a:t>
            </a:r>
            <a:r>
              <a:rPr lang="en"/>
              <a:t>choropleth</a:t>
            </a:r>
            <a:r>
              <a:rPr lang="en"/>
              <a:t> crime map, could be more </a:t>
            </a:r>
            <a:r>
              <a:rPr lang="en"/>
              <a:t>effective</a:t>
            </a:r>
            <a:r>
              <a:rPr lang="en"/>
              <a:t> to visualize crime as ‘crime per capita’ or ‘count per 1,000 population’ instead of ‘total crime incidents’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Crime data (City of Chicago Data Portal, “</a:t>
            </a:r>
            <a:r>
              <a:rPr lang="en" sz="1500" u="sng">
                <a:solidFill>
                  <a:schemeClr val="hlink"/>
                </a:solidFill>
                <a:hlinkClick r:id="rId3"/>
              </a:rPr>
              <a:t>Crimes 2001 to Present</a:t>
            </a:r>
            <a:r>
              <a:rPr lang="en" sz="1500"/>
              <a:t>”)</a:t>
            </a:r>
            <a:endParaRPr sz="1500"/>
          </a:p>
          <a:p>
            <a:pPr indent="-323850" lvl="0" marL="457200" rtl="0" algn="l">
              <a:spcBef>
                <a:spcPts val="0"/>
              </a:spcBef>
              <a:spcAft>
                <a:spcPts val="0"/>
              </a:spcAft>
              <a:buSzPts val="1500"/>
              <a:buChar char="●"/>
            </a:pPr>
            <a:r>
              <a:rPr lang="en" sz="1500"/>
              <a:t>Primary care community health facility locations (City of Chicago Data Portal, “</a:t>
            </a:r>
            <a:r>
              <a:rPr lang="en" sz="1500" u="sng">
                <a:solidFill>
                  <a:schemeClr val="hlink"/>
                </a:solidFill>
                <a:hlinkClick r:id="rId4"/>
              </a:rPr>
              <a:t>Public Health Services- Chicago Primary Care Community Health Centers</a:t>
            </a:r>
            <a:r>
              <a:rPr lang="en" sz="1500"/>
              <a:t>”)</a:t>
            </a:r>
            <a:endParaRPr sz="1500"/>
          </a:p>
          <a:p>
            <a:pPr indent="-323850" lvl="0" marL="457200" rtl="0" algn="l">
              <a:spcBef>
                <a:spcPts val="0"/>
              </a:spcBef>
              <a:spcAft>
                <a:spcPts val="0"/>
              </a:spcAft>
              <a:buSzPts val="1500"/>
              <a:buChar char="●"/>
            </a:pPr>
            <a:r>
              <a:rPr lang="en" sz="1500"/>
              <a:t>Mental health, STI, and WIC clinic locations (City of Chicago Data Portal, “</a:t>
            </a:r>
            <a:r>
              <a:rPr lang="en" sz="1500" u="sng">
                <a:solidFill>
                  <a:schemeClr val="hlink"/>
                </a:solidFill>
                <a:hlinkClick r:id="rId5"/>
              </a:rPr>
              <a:t>Chicago Department of Public Health Clinic Locations</a:t>
            </a:r>
            <a:r>
              <a:rPr lang="en" sz="1500"/>
              <a:t>”)</a:t>
            </a:r>
            <a:endParaRPr sz="1500"/>
          </a:p>
          <a:p>
            <a:pPr indent="-323850" lvl="0" marL="457200" rtl="0" algn="l">
              <a:spcBef>
                <a:spcPts val="0"/>
              </a:spcBef>
              <a:spcAft>
                <a:spcPts val="0"/>
              </a:spcAft>
              <a:buSzPts val="1500"/>
              <a:buChar char="●"/>
            </a:pPr>
            <a:r>
              <a:rPr lang="en" sz="1500"/>
              <a:t>Income data by community area (</a:t>
            </a:r>
            <a:r>
              <a:rPr lang="en" sz="1500" u="sng">
                <a:solidFill>
                  <a:schemeClr val="hlink"/>
                </a:solidFill>
                <a:hlinkClick r:id="rId6"/>
              </a:rPr>
              <a:t>Chicago Magazine The Geography of Money</a:t>
            </a:r>
            <a:r>
              <a:rPr lang="en" sz="1500"/>
              <a:t>)</a:t>
            </a:r>
            <a:endParaRPr sz="1500"/>
          </a:p>
          <a:p>
            <a:pPr indent="-323850" lvl="0" marL="457200" rtl="0" algn="l">
              <a:spcBef>
                <a:spcPts val="0"/>
              </a:spcBef>
              <a:spcAft>
                <a:spcPts val="0"/>
              </a:spcAft>
              <a:buSzPts val="1500"/>
              <a:buChar char="●"/>
            </a:pPr>
            <a:r>
              <a:rPr lang="en" sz="1500"/>
              <a:t>Community area boundaries (City of Chicago Data Portal, “</a:t>
            </a:r>
            <a:r>
              <a:rPr lang="en" sz="1500" u="sng">
                <a:solidFill>
                  <a:schemeClr val="hlink"/>
                </a:solidFill>
                <a:hlinkClick r:id="rId7"/>
              </a:rPr>
              <a:t>Boundaries- Community Areas (current)</a:t>
            </a:r>
            <a:r>
              <a:rPr lang="en" sz="1500"/>
              <a:t>”</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1643850" y="937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1</a:t>
            </a:r>
            <a:endParaRPr/>
          </a:p>
        </p:txBody>
      </p:sp>
      <p:sp>
        <p:nvSpPr>
          <p:cNvPr id="107" name="Google Shape;107;p16"/>
          <p:cNvSpPr txBox="1"/>
          <p:nvPr>
            <p:ph idx="1" type="body"/>
          </p:nvPr>
        </p:nvSpPr>
        <p:spPr>
          <a:xfrm>
            <a:off x="729325" y="1621675"/>
            <a:ext cx="37743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Null: There will be no correlation between the number of public healthcare </a:t>
            </a:r>
            <a:r>
              <a:rPr lang="en" sz="1700"/>
              <a:t>facilities</a:t>
            </a:r>
            <a:r>
              <a:rPr lang="en" sz="1700"/>
              <a:t> in a community area and the amount of crime experienced in a community area</a:t>
            </a:r>
            <a:endParaRPr sz="1700"/>
          </a:p>
        </p:txBody>
      </p:sp>
      <p:sp>
        <p:nvSpPr>
          <p:cNvPr id="108" name="Google Shape;108;p16"/>
          <p:cNvSpPr txBox="1"/>
          <p:nvPr>
            <p:ph idx="2" type="body"/>
          </p:nvPr>
        </p:nvSpPr>
        <p:spPr>
          <a:xfrm>
            <a:off x="4643554" y="1621675"/>
            <a:ext cx="3774300" cy="22611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Char char="●"/>
            </a:pPr>
            <a:r>
              <a:rPr lang="en" sz="1700"/>
              <a:t>Alternative: There will be a negative correlation between the number of public healthcare facilities in a community area and the amount of crime experienced in a community area </a:t>
            </a:r>
            <a:endParaRPr sz="1700"/>
          </a:p>
        </p:txBody>
      </p:sp>
      <p:pic>
        <p:nvPicPr>
          <p:cNvPr id="109" name="Google Shape;109;p16"/>
          <p:cNvPicPr preferRelativeResize="0"/>
          <p:nvPr/>
        </p:nvPicPr>
        <p:blipFill>
          <a:blip r:embed="rId3">
            <a:alphaModFix/>
          </a:blip>
          <a:stretch>
            <a:fillRect/>
          </a:stretch>
        </p:blipFill>
        <p:spPr>
          <a:xfrm>
            <a:off x="0" y="3493825"/>
            <a:ext cx="3091298" cy="1649676"/>
          </a:xfrm>
          <a:prstGeom prst="rect">
            <a:avLst/>
          </a:prstGeom>
          <a:noFill/>
          <a:ln>
            <a:noFill/>
          </a:ln>
        </p:spPr>
      </p:pic>
      <p:pic>
        <p:nvPicPr>
          <p:cNvPr id="110" name="Google Shape;110;p16"/>
          <p:cNvPicPr preferRelativeResize="0"/>
          <p:nvPr/>
        </p:nvPicPr>
        <p:blipFill>
          <a:blip r:embed="rId3">
            <a:alphaModFix/>
          </a:blip>
          <a:stretch>
            <a:fillRect/>
          </a:stretch>
        </p:blipFill>
        <p:spPr>
          <a:xfrm>
            <a:off x="3091300" y="3493825"/>
            <a:ext cx="3091298" cy="1649676"/>
          </a:xfrm>
          <a:prstGeom prst="rect">
            <a:avLst/>
          </a:prstGeom>
          <a:noFill/>
          <a:ln>
            <a:noFill/>
          </a:ln>
        </p:spPr>
      </p:pic>
      <p:pic>
        <p:nvPicPr>
          <p:cNvPr id="111" name="Google Shape;111;p16"/>
          <p:cNvPicPr preferRelativeResize="0"/>
          <p:nvPr/>
        </p:nvPicPr>
        <p:blipFill>
          <a:blip r:embed="rId3">
            <a:alphaModFix/>
          </a:blip>
          <a:stretch>
            <a:fillRect/>
          </a:stretch>
        </p:blipFill>
        <p:spPr>
          <a:xfrm>
            <a:off x="6182600" y="3493825"/>
            <a:ext cx="3091298" cy="1649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1643850" y="937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 2</a:t>
            </a:r>
            <a:endParaRPr/>
          </a:p>
        </p:txBody>
      </p:sp>
      <p:sp>
        <p:nvSpPr>
          <p:cNvPr id="117" name="Google Shape;117;p17"/>
          <p:cNvSpPr txBox="1"/>
          <p:nvPr>
            <p:ph idx="1" type="body"/>
          </p:nvPr>
        </p:nvSpPr>
        <p:spPr>
          <a:xfrm>
            <a:off x="729325" y="1621675"/>
            <a:ext cx="37743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Null: There will be no correlation between </a:t>
            </a:r>
            <a:r>
              <a:rPr lang="en" sz="1700"/>
              <a:t>the average median household income of a community area and </a:t>
            </a:r>
            <a:r>
              <a:rPr lang="en" sz="1700"/>
              <a:t>the number of public healthcare facilities in a community area </a:t>
            </a:r>
            <a:endParaRPr sz="1700"/>
          </a:p>
        </p:txBody>
      </p:sp>
      <p:sp>
        <p:nvSpPr>
          <p:cNvPr id="118" name="Google Shape;118;p17"/>
          <p:cNvSpPr txBox="1"/>
          <p:nvPr>
            <p:ph idx="2" type="body"/>
          </p:nvPr>
        </p:nvSpPr>
        <p:spPr>
          <a:xfrm>
            <a:off x="4643554" y="1621675"/>
            <a:ext cx="3774300" cy="22611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0"/>
              </a:spcBef>
              <a:spcAft>
                <a:spcPts val="0"/>
              </a:spcAft>
              <a:buSzPts val="1700"/>
              <a:buChar char="●"/>
            </a:pPr>
            <a:r>
              <a:rPr lang="en" sz="1700"/>
              <a:t>Alternative: There will be a positive correlation between </a:t>
            </a:r>
            <a:r>
              <a:rPr lang="en" sz="1700"/>
              <a:t>the average median household income of a community area and </a:t>
            </a:r>
            <a:r>
              <a:rPr lang="en" sz="1700"/>
              <a:t>the number of public healthcare facilities in a community area </a:t>
            </a:r>
            <a:endParaRPr sz="1700"/>
          </a:p>
        </p:txBody>
      </p:sp>
      <p:pic>
        <p:nvPicPr>
          <p:cNvPr id="119" name="Google Shape;119;p17"/>
          <p:cNvPicPr preferRelativeResize="0"/>
          <p:nvPr/>
        </p:nvPicPr>
        <p:blipFill>
          <a:blip r:embed="rId3">
            <a:alphaModFix/>
          </a:blip>
          <a:stretch>
            <a:fillRect/>
          </a:stretch>
        </p:blipFill>
        <p:spPr>
          <a:xfrm>
            <a:off x="0" y="3493825"/>
            <a:ext cx="3091298" cy="1649676"/>
          </a:xfrm>
          <a:prstGeom prst="rect">
            <a:avLst/>
          </a:prstGeom>
          <a:noFill/>
          <a:ln>
            <a:noFill/>
          </a:ln>
        </p:spPr>
      </p:pic>
      <p:pic>
        <p:nvPicPr>
          <p:cNvPr id="120" name="Google Shape;120;p17"/>
          <p:cNvPicPr preferRelativeResize="0"/>
          <p:nvPr/>
        </p:nvPicPr>
        <p:blipFill>
          <a:blip r:embed="rId3">
            <a:alphaModFix/>
          </a:blip>
          <a:stretch>
            <a:fillRect/>
          </a:stretch>
        </p:blipFill>
        <p:spPr>
          <a:xfrm>
            <a:off x="3091300" y="3493825"/>
            <a:ext cx="3091298" cy="1649676"/>
          </a:xfrm>
          <a:prstGeom prst="rect">
            <a:avLst/>
          </a:prstGeom>
          <a:noFill/>
          <a:ln>
            <a:noFill/>
          </a:ln>
        </p:spPr>
      </p:pic>
      <p:pic>
        <p:nvPicPr>
          <p:cNvPr id="121" name="Google Shape;121;p17"/>
          <p:cNvPicPr preferRelativeResize="0"/>
          <p:nvPr/>
        </p:nvPicPr>
        <p:blipFill>
          <a:blip r:embed="rId3">
            <a:alphaModFix/>
          </a:blip>
          <a:stretch>
            <a:fillRect/>
          </a:stretch>
        </p:blipFill>
        <p:spPr>
          <a:xfrm>
            <a:off x="6182600" y="3493825"/>
            <a:ext cx="3091298" cy="1649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175450" y="1680250"/>
            <a:ext cx="3138600" cy="15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40"/>
              <a:t>Bar Graph</a:t>
            </a:r>
            <a:r>
              <a:rPr lang="en" sz="2040"/>
              <a:t>: Crime Incidents by Crime Type in Chicago</a:t>
            </a:r>
            <a:endParaRPr sz="2040"/>
          </a:p>
        </p:txBody>
      </p:sp>
      <p:pic>
        <p:nvPicPr>
          <p:cNvPr id="127" name="Google Shape;127;p18"/>
          <p:cNvPicPr preferRelativeResize="0"/>
          <p:nvPr/>
        </p:nvPicPr>
        <p:blipFill>
          <a:blip r:embed="rId3">
            <a:alphaModFix/>
          </a:blip>
          <a:stretch>
            <a:fillRect/>
          </a:stretch>
        </p:blipFill>
        <p:spPr>
          <a:xfrm>
            <a:off x="3263370" y="567975"/>
            <a:ext cx="5663479" cy="4484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729450" y="1318650"/>
            <a:ext cx="2943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a:t>
            </a:r>
            <a:r>
              <a:rPr lang="en"/>
              <a:t> Primary Care Community Health Facilities in Chicago</a:t>
            </a:r>
            <a:endParaRPr/>
          </a:p>
        </p:txBody>
      </p:sp>
      <p:pic>
        <p:nvPicPr>
          <p:cNvPr id="133" name="Google Shape;133;p19"/>
          <p:cNvPicPr preferRelativeResize="0"/>
          <p:nvPr/>
        </p:nvPicPr>
        <p:blipFill rotWithShape="1">
          <a:blip r:embed="rId3">
            <a:alphaModFix/>
          </a:blip>
          <a:srcRect b="5889" l="25885" r="24363" t="7881"/>
          <a:stretch/>
        </p:blipFill>
        <p:spPr>
          <a:xfrm>
            <a:off x="4293600" y="569125"/>
            <a:ext cx="4094323" cy="443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1567000" y="602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Heat Map: Crime incidents vs. primary care community health facility locations</a:t>
            </a:r>
            <a:endParaRPr/>
          </a:p>
        </p:txBody>
      </p:sp>
      <p:pic>
        <p:nvPicPr>
          <p:cNvPr id="139" name="Google Shape;139;p20"/>
          <p:cNvPicPr preferRelativeResize="0"/>
          <p:nvPr/>
        </p:nvPicPr>
        <p:blipFill>
          <a:blip r:embed="rId3">
            <a:alphaModFix/>
          </a:blip>
          <a:stretch>
            <a:fillRect/>
          </a:stretch>
        </p:blipFill>
        <p:spPr>
          <a:xfrm>
            <a:off x="152375" y="2117775"/>
            <a:ext cx="4038505" cy="2984850"/>
          </a:xfrm>
          <a:prstGeom prst="rect">
            <a:avLst/>
          </a:prstGeom>
          <a:noFill/>
          <a:ln>
            <a:noFill/>
          </a:ln>
        </p:spPr>
      </p:pic>
      <p:pic>
        <p:nvPicPr>
          <p:cNvPr id="140" name="Google Shape;140;p20"/>
          <p:cNvPicPr preferRelativeResize="0"/>
          <p:nvPr/>
        </p:nvPicPr>
        <p:blipFill>
          <a:blip r:embed="rId4">
            <a:alphaModFix/>
          </a:blip>
          <a:stretch>
            <a:fillRect/>
          </a:stretch>
        </p:blipFill>
        <p:spPr>
          <a:xfrm>
            <a:off x="4982800" y="2076900"/>
            <a:ext cx="3801897" cy="3066600"/>
          </a:xfrm>
          <a:prstGeom prst="rect">
            <a:avLst/>
          </a:prstGeom>
          <a:noFill/>
          <a:ln>
            <a:noFill/>
          </a:ln>
        </p:spPr>
      </p:pic>
      <p:sp>
        <p:nvSpPr>
          <p:cNvPr id="141" name="Google Shape;141;p20"/>
          <p:cNvSpPr txBox="1"/>
          <p:nvPr/>
        </p:nvSpPr>
        <p:spPr>
          <a:xfrm>
            <a:off x="335725" y="1674575"/>
            <a:ext cx="3548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Assault Crimes in South Chicago </a:t>
            </a:r>
            <a:endParaRPr>
              <a:latin typeface="Lato"/>
              <a:ea typeface="Lato"/>
              <a:cs typeface="Lato"/>
              <a:sym typeface="Lato"/>
            </a:endParaRPr>
          </a:p>
        </p:txBody>
      </p:sp>
      <p:sp>
        <p:nvSpPr>
          <p:cNvPr id="142" name="Google Shape;142;p20"/>
          <p:cNvSpPr txBox="1"/>
          <p:nvPr/>
        </p:nvSpPr>
        <p:spPr>
          <a:xfrm>
            <a:off x="5119250" y="1708625"/>
            <a:ext cx="34188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Narcotics Crimes in South West Chicago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24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about other public healthcare centers?</a:t>
            </a:r>
            <a:endParaRPr/>
          </a:p>
        </p:txBody>
      </p:sp>
      <p:sp>
        <p:nvSpPr>
          <p:cNvPr id="148" name="Google Shape;148;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1"/>
          <p:cNvPicPr preferRelativeResize="0"/>
          <p:nvPr/>
        </p:nvPicPr>
        <p:blipFill>
          <a:blip r:embed="rId3">
            <a:alphaModFix/>
          </a:blip>
          <a:stretch>
            <a:fillRect/>
          </a:stretch>
        </p:blipFill>
        <p:spPr>
          <a:xfrm>
            <a:off x="729450" y="1864772"/>
            <a:ext cx="2513726" cy="1413950"/>
          </a:xfrm>
          <a:prstGeom prst="rect">
            <a:avLst/>
          </a:prstGeom>
          <a:noFill/>
          <a:ln>
            <a:noFill/>
          </a:ln>
        </p:spPr>
      </p:pic>
      <p:pic>
        <p:nvPicPr>
          <p:cNvPr id="150" name="Google Shape;150;p21"/>
          <p:cNvPicPr preferRelativeResize="0"/>
          <p:nvPr/>
        </p:nvPicPr>
        <p:blipFill>
          <a:blip r:embed="rId4">
            <a:alphaModFix/>
          </a:blip>
          <a:stretch>
            <a:fillRect/>
          </a:stretch>
        </p:blipFill>
        <p:spPr>
          <a:xfrm>
            <a:off x="3595673" y="2429173"/>
            <a:ext cx="1952668" cy="1560500"/>
          </a:xfrm>
          <a:prstGeom prst="rect">
            <a:avLst/>
          </a:prstGeom>
          <a:noFill/>
          <a:ln>
            <a:noFill/>
          </a:ln>
        </p:spPr>
      </p:pic>
      <p:pic>
        <p:nvPicPr>
          <p:cNvPr id="151" name="Google Shape;151;p21"/>
          <p:cNvPicPr preferRelativeResize="0"/>
          <p:nvPr/>
        </p:nvPicPr>
        <p:blipFill>
          <a:blip r:embed="rId5">
            <a:alphaModFix/>
          </a:blip>
          <a:stretch>
            <a:fillRect/>
          </a:stretch>
        </p:blipFill>
        <p:spPr>
          <a:xfrm>
            <a:off x="6061300" y="3278725"/>
            <a:ext cx="2356859" cy="156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